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Roboto"/>
      <p:regular r:id="rId39"/>
      <p:bold r:id="rId40"/>
      <p:italic r:id="rId41"/>
      <p:boldItalic r:id="rId42"/>
    </p:embeddedFont>
    <p:embeddedFont>
      <p:font typeface="Roboto Mono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.fntdata"/><Relationship Id="rId20" Type="http://schemas.openxmlformats.org/officeDocument/2006/relationships/slide" Target="slides/slide15.xml"/><Relationship Id="rId42" Type="http://schemas.openxmlformats.org/officeDocument/2006/relationships/font" Target="fonts/Roboto-boldItalic.fntdata"/><Relationship Id="rId41" Type="http://schemas.openxmlformats.org/officeDocument/2006/relationships/font" Target="fonts/Roboto-italic.fntdata"/><Relationship Id="rId22" Type="http://schemas.openxmlformats.org/officeDocument/2006/relationships/slide" Target="slides/slide17.xml"/><Relationship Id="rId44" Type="http://schemas.openxmlformats.org/officeDocument/2006/relationships/font" Target="fonts/RobotoMono-bold.fntdata"/><Relationship Id="rId21" Type="http://schemas.openxmlformats.org/officeDocument/2006/relationships/slide" Target="slides/slide16.xml"/><Relationship Id="rId43" Type="http://schemas.openxmlformats.org/officeDocument/2006/relationships/font" Target="fonts/RobotoMono-regular.fntdata"/><Relationship Id="rId24" Type="http://schemas.openxmlformats.org/officeDocument/2006/relationships/slide" Target="slides/slide19.xml"/><Relationship Id="rId46" Type="http://schemas.openxmlformats.org/officeDocument/2006/relationships/font" Target="fonts/RobotoMono-boldItalic.fntdata"/><Relationship Id="rId23" Type="http://schemas.openxmlformats.org/officeDocument/2006/relationships/slide" Target="slides/slide18.xml"/><Relationship Id="rId45" Type="http://schemas.openxmlformats.org/officeDocument/2006/relationships/font" Target="fonts/RobotoMon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Roboto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522bc954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522bc954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 Brasil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522bc9548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522bc9548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 minutos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522bc9548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4522bc9548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522bc9548_1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522bc9548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Não é bom para aplicações grandes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522bc9548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522bc9548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Você não faz!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5295ce548_6_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5295ce548_6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minutos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522bc9548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522bc9548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522bc9548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522bc9548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522bc9548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522bc9548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14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522bc9548_1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522bc9548_1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522bc9548_1_1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522bc9548_1_1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5295ce548_5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5295ce548_5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45295ce548_6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45295ce548_6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5295ce548_6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45295ce548_6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45295ce548_6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45295ce548_6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522bc9548_1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522bc9548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5295ce548_6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45295ce548_6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5295ce548_6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45295ce548_6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5295ce548_6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5295ce548_6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25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45295ce548_6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45295ce548_6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6bc7fc75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6bc7fc75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5295ce548_6_8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5295ce548_6_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45295ce548_6_8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45295ce548_6_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45295ce548_6_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45295ce548_6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45295ce548_6_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45295ce548_6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45295ce548_6_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45295ce548_6_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45295ce548_6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45295ce548_6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45295ce548_6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45295ce548_6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45295ce548_6_1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45295ce548_6_1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45295ce548_6_10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45295ce548_6_1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45295ce548_6_10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45295ce548_6_1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35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45295ce548_6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45295ce548_6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">
  <p:cSld name="AUTOLAYOUT"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 flipH="1">
            <a:off x="3225000" y="1448425"/>
            <a:ext cx="5919000" cy="36951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 flipH="1">
            <a:off x="3397800" y="1448425"/>
            <a:ext cx="5746200" cy="36951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 flipH="1">
            <a:off x="3836700" y="1448475"/>
            <a:ext cx="5307300" cy="3695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1pPr>
            <a:lvl2pPr lvl="1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 1">
  <p:cSld name="AUTOLAYOUT_1">
    <p:bg>
      <p:bgPr>
        <a:solidFill>
          <a:srgbClr val="FFFFF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0" y="4665575"/>
            <a:ext cx="9144000" cy="47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4" name="Google Shape;74;p14"/>
          <p:cNvCxnSpPr/>
          <p:nvPr/>
        </p:nvCxnSpPr>
        <p:spPr>
          <a:xfrm>
            <a:off x="1128750" y="1995025"/>
            <a:ext cx="6886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75" name="Google Shape;75;p14"/>
          <p:cNvSpPr txBox="1"/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1128750" y="2225463"/>
            <a:ext cx="6886500" cy="2197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37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1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Relationship Id="rId4" Type="http://schemas.openxmlformats.org/officeDocument/2006/relationships/image" Target="../media/image3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35.png"/><Relationship Id="rId7" Type="http://schemas.openxmlformats.org/officeDocument/2006/relationships/image" Target="../media/image38.png"/><Relationship Id="rId8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9" Type="http://schemas.openxmlformats.org/officeDocument/2006/relationships/image" Target="../media/image24.png"/><Relationship Id="rId5" Type="http://schemas.openxmlformats.org/officeDocument/2006/relationships/image" Target="../media/image35.png"/><Relationship Id="rId6" Type="http://schemas.openxmlformats.org/officeDocument/2006/relationships/image" Target="../media/image38.png"/><Relationship Id="rId7" Type="http://schemas.openxmlformats.org/officeDocument/2006/relationships/image" Target="../media/image34.png"/><Relationship Id="rId8" Type="http://schemas.openxmlformats.org/officeDocument/2006/relationships/image" Target="../media/image3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Audience Python</a:t>
            </a:r>
            <a:endParaRPr/>
          </a:p>
        </p:txBody>
      </p:sp>
      <p:sp>
        <p:nvSpPr>
          <p:cNvPr id="83" name="Google Shape;83;p15"/>
          <p:cNvSpPr txBox="1"/>
          <p:nvPr>
            <p:ph idx="1" type="subTitle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Guilherme Vierno</a:t>
            </a:r>
            <a:endParaRPr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250" y="3505050"/>
            <a:ext cx="1660725" cy="10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2475" y="790525"/>
            <a:ext cx="2260374" cy="7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about:me</a:t>
            </a:r>
            <a:endParaRPr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Pythonista desde 2010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Cosplayer de Jesus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Plataformas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Bacharel em Física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Python, react, arquitetura, golang...</a:t>
            </a:r>
            <a:endParaRPr/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876" y="1919063"/>
            <a:ext cx="1164500" cy="116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5805" y="1843224"/>
            <a:ext cx="1682400" cy="16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7126" y="3030642"/>
            <a:ext cx="1164500" cy="26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9627" y="3604162"/>
            <a:ext cx="983052" cy="13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21250" y="3644312"/>
            <a:ext cx="1256200" cy="125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5150" y="176600"/>
            <a:ext cx="3256796" cy="244260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 MG</a:t>
            </a:r>
            <a:endParaRPr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0975" y="2232587"/>
            <a:ext cx="3881201" cy="291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5550" y="2268112"/>
            <a:ext cx="3786450" cy="283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Audience Python</a:t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Aplicação web com</a:t>
            </a:r>
            <a:br>
              <a:rPr lang="en" sz="2400"/>
            </a:br>
            <a:r>
              <a:rPr lang="en" sz="2400"/>
              <a:t>muito acesso</a:t>
            </a:r>
            <a:endParaRPr sz="2400"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7500" y="2113025"/>
            <a:ext cx="4124475" cy="23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999999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 check: Python não escala</a:t>
            </a: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5200" y="3589088"/>
            <a:ext cx="974572" cy="12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762" y="3737387"/>
            <a:ext cx="2554475" cy="8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3550" y="2052050"/>
            <a:ext cx="1238875" cy="12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22000" y="3598575"/>
            <a:ext cx="1161975" cy="11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7650" y="2377848"/>
            <a:ext cx="2422700" cy="5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42125" y="2028775"/>
            <a:ext cx="1660725" cy="10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38600" y="0"/>
            <a:ext cx="2705400" cy="166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que eu faço escalar minha aplicação?</a:t>
            </a:r>
            <a:endParaRPr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"Premature optimization is the root of all evil"</a:t>
            </a:r>
            <a:endParaRPr i="1" sz="3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-- Donald Knuth</a:t>
            </a:r>
            <a:endParaRPr sz="2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Não otimize, </a:t>
            </a:r>
            <a:r>
              <a:rPr b="1" lang="en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ainda</a:t>
            </a:r>
            <a:r>
              <a:rPr lang="en"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Processo</a:t>
            </a:r>
            <a:endParaRPr/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AutoNum type="arabicPeriod"/>
            </a:pPr>
            <a:r>
              <a:rPr lang="en" sz="3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Faça sua aplicação funcionar</a:t>
            </a:r>
            <a:endParaRPr sz="3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AutoNum type="arabicPeriod"/>
            </a:pPr>
            <a:r>
              <a:rPr lang="en" sz="3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Encontre o gargalo</a:t>
            </a:r>
            <a:endParaRPr sz="3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AutoNum type="arabicPeriod"/>
            </a:pPr>
            <a:r>
              <a:rPr lang="en" sz="3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Solucione o problema que gera o gargalo</a:t>
            </a:r>
            <a:endParaRPr sz="3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AutoNum type="arabicPeriod"/>
            </a:pPr>
            <a:r>
              <a:rPr lang="en" sz="3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GOTO 2</a:t>
            </a:r>
            <a:endParaRPr sz="3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nossa aplicação</a:t>
            </a:r>
            <a:endParaRPr/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import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tornado.web</a:t>
            </a:r>
            <a:endParaRPr b="1"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MainHandler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tornado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1"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web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1"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RequestHandler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b="1"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  </a:t>
            </a:r>
            <a:r>
              <a:rPr b="1" lang="en" sz="2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en" sz="2000">
                <a:solidFill>
                  <a:srgbClr val="795E26"/>
                </a:solidFill>
                <a:latin typeface="Roboto Mono"/>
                <a:ea typeface="Roboto Mono"/>
                <a:cs typeface="Roboto Mono"/>
                <a:sym typeface="Roboto Mono"/>
              </a:rPr>
              <a:t>get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2000">
                <a:solidFill>
                  <a:srgbClr val="001080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b="1"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      </a:t>
            </a:r>
            <a:r>
              <a:rPr b="1" lang="en" sz="2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.write(</a:t>
            </a:r>
            <a:r>
              <a:rPr b="1" lang="en" sz="20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world"</a:t>
            </a:r>
            <a:r>
              <a:rPr b="1"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1"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Medindo req/s</a:t>
            </a:r>
            <a:endParaRPr/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235500" y="4378275"/>
            <a:ext cx="8520600" cy="7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Alternativas ao wrk: ab e locust</a:t>
            </a: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847625"/>
            <a:ext cx="8444399" cy="24416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23"/>
          <p:cNvCxnSpPr>
            <a:stCxn id="148" idx="2"/>
          </p:cNvCxnSpPr>
          <p:nvPr/>
        </p:nvCxnSpPr>
        <p:spPr>
          <a:xfrm rot="10800000">
            <a:off x="3103200" y="3900142"/>
            <a:ext cx="1430700" cy="3891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 número é bom?</a:t>
            </a:r>
            <a:endParaRPr/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Vamos supor </a:t>
            </a:r>
            <a:r>
              <a:rPr b="1" lang="en" sz="2400"/>
              <a:t>10M de usuários</a:t>
            </a:r>
            <a:r>
              <a:rPr lang="en" sz="2400"/>
              <a:t> em </a:t>
            </a:r>
            <a:r>
              <a:rPr b="1" lang="en" sz="2400"/>
              <a:t>10 horas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400"/>
              <a:t>5 pageviews</a:t>
            </a:r>
            <a:r>
              <a:rPr lang="en" sz="2400"/>
              <a:t> por usuário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10</a:t>
            </a:r>
            <a:r>
              <a:rPr baseline="30000" lang="en" sz="2400"/>
              <a:t>7</a:t>
            </a:r>
            <a:r>
              <a:rPr lang="en" sz="2400"/>
              <a:t> / 10 / 60 / 60 * 5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~ </a:t>
            </a:r>
            <a:r>
              <a:rPr b="1" lang="en" sz="2400"/>
              <a:t>1500 views/requisições por segundo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Adicionando algum processamento</a:t>
            </a:r>
            <a:endParaRPr/>
          </a:p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import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tornado.web</a:t>
            </a:r>
            <a:endParaRPr sz="20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from</a:t>
            </a:r>
            <a:r>
              <a:rPr b="1"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intensive_render </a:t>
            </a:r>
            <a:r>
              <a:rPr b="1" lang="en" sz="2000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import</a:t>
            </a:r>
            <a:r>
              <a:rPr b="1"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render</a:t>
            </a:r>
            <a:endParaRPr b="1" sz="20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MainHandler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tornado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web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en" sz="2000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RequestHandler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20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</a:t>
            </a:r>
            <a:r>
              <a:rPr lang="en" sz="2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795E26"/>
                </a:solidFill>
                <a:latin typeface="Roboto Mono"/>
                <a:ea typeface="Roboto Mono"/>
                <a:cs typeface="Roboto Mono"/>
                <a:sym typeface="Roboto Mono"/>
              </a:rPr>
              <a:t>get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2000">
                <a:solidFill>
                  <a:srgbClr val="001080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20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html = render()  </a:t>
            </a:r>
            <a:r>
              <a:rPr b="1" lang="en" sz="2000">
                <a:solidFill>
                  <a:srgbClr val="008000"/>
                </a:solidFill>
                <a:latin typeface="Roboto Mono"/>
                <a:ea typeface="Roboto Mono"/>
                <a:cs typeface="Roboto Mono"/>
                <a:sym typeface="Roboto Mono"/>
              </a:rPr>
              <a:t># 20ms</a:t>
            </a:r>
            <a:endParaRPr b="1" sz="2000">
              <a:solidFill>
                <a:srgbClr val="008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.write(</a:t>
            </a:r>
            <a:r>
              <a:rPr b="1"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html</a:t>
            </a:r>
            <a:r>
              <a:rPr lang="en" sz="20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000">
              <a:solidFill>
                <a:srgbClr val="AF00DB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Adicionando algum processamento</a:t>
            </a:r>
            <a:endParaRPr/>
          </a:p>
        </p:txBody>
      </p:sp>
      <p:sp>
        <p:nvSpPr>
          <p:cNvPr id="167" name="Google Shape;167;p2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Requests/seg: </a:t>
            </a:r>
            <a:r>
              <a:rPr b="1" lang="en"/>
              <a:t>39.60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Máximo: </a:t>
            </a:r>
            <a:r>
              <a:rPr b="1" lang="en"/>
              <a:t>50 req/s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Solução:</a:t>
            </a:r>
            <a:r>
              <a:rPr lang="en"/>
              <a:t> Eu otimizo o processo</a:t>
            </a:r>
            <a:br>
              <a:rPr lang="en"/>
            </a:br>
            <a:r>
              <a:rPr lang="en"/>
              <a:t>ou eu escalo com mais processos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Com 8 processos: </a:t>
            </a:r>
            <a:r>
              <a:rPr b="1" lang="en"/>
              <a:t>314.16 req/s</a:t>
            </a:r>
            <a:endParaRPr b="1"/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750" y="1688950"/>
            <a:ext cx="4959258" cy="271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Escalabilidade horizontal</a:t>
            </a:r>
            <a:endParaRPr/>
          </a:p>
        </p:txBody>
      </p:sp>
      <p:pic>
        <p:nvPicPr>
          <p:cNvPr id="174" name="Google Shape;17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743" y="2571750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0293" y="2571750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743" y="3484475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0293" y="3484475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7518" y="2571750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7068" y="2571750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7518" y="3484475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7068" y="3484475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393" y="2571750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393" y="3484475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618" y="2571750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6168" y="2571750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618" y="3484475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6168" y="3484475"/>
            <a:ext cx="647575" cy="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0576" y="2505321"/>
            <a:ext cx="1612726" cy="161272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7"/>
          <p:cNvSpPr txBox="1"/>
          <p:nvPr/>
        </p:nvSpPr>
        <p:spPr>
          <a:xfrm>
            <a:off x="1201488" y="4041836"/>
            <a:ext cx="14709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Load balancer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Autoscale </a:t>
            </a:r>
            <a:endParaRPr/>
          </a:p>
        </p:txBody>
      </p:sp>
      <p:sp>
        <p:nvSpPr>
          <p:cNvPr id="195" name="Google Shape;195;p2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CPU 30%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CPU 85%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CPU 70%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CPU 50%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CPU 30%</a:t>
            </a:r>
            <a:endParaRPr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050" y="1919075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800" y="1919075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6549" y="2450775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299" y="2450775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6200" y="2450775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049" y="294479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799" y="294479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700" y="294479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1450" y="294479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6111" y="3438822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861" y="3438822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5762" y="3438822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6561" y="394233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311" y="394233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6212" y="394233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3161" y="2450772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6880" y="2944797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3155" y="3442863"/>
            <a:ext cx="657600" cy="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3775" y="997000"/>
            <a:ext cx="2061144" cy="4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6250" y="1919075"/>
            <a:ext cx="1436200" cy="10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 se o serviço faz uma consulta externa?</a:t>
            </a:r>
            <a:endParaRPr/>
          </a:p>
        </p:txBody>
      </p:sp>
      <p:sp>
        <p:nvSpPr>
          <p:cNvPr id="221" name="Google Shape;221;p2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from</a:t>
            </a:r>
            <a:r>
              <a:rPr b="1"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external </a:t>
            </a:r>
            <a:r>
              <a:rPr b="1" lang="en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import</a:t>
            </a:r>
            <a:r>
              <a:rPr b="1"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external_call</a:t>
            </a:r>
            <a:endParaRPr b="1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MainHandler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tornado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web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RequestHandler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</a:t>
            </a: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795E26"/>
                </a:solidFill>
                <a:latin typeface="Roboto Mono"/>
                <a:ea typeface="Roboto Mono"/>
                <a:cs typeface="Roboto Mono"/>
                <a:sym typeface="Roboto Mono"/>
              </a:rPr>
              <a:t>get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001080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html = render()  </a:t>
            </a:r>
            <a:r>
              <a:rPr lang="en">
                <a:solidFill>
                  <a:srgbClr val="008000"/>
                </a:solidFill>
                <a:latin typeface="Roboto Mono"/>
                <a:ea typeface="Roboto Mono"/>
                <a:cs typeface="Roboto Mono"/>
                <a:sym typeface="Roboto Mono"/>
              </a:rPr>
              <a:t># 20ms</a:t>
            </a:r>
            <a:endParaRPr>
              <a:solidFill>
                <a:srgbClr val="008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external_call()</a:t>
            </a:r>
            <a:endParaRPr b="1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</a:t>
            </a: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.write(html)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 se o serviço faz uma consulta externa?</a:t>
            </a:r>
            <a:endParaRPr/>
          </a:p>
        </p:txBody>
      </p:sp>
      <p:sp>
        <p:nvSpPr>
          <p:cNvPr id="227" name="Google Shape;227;p3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Taxa de requisições </a:t>
            </a:r>
            <a:br>
              <a:rPr lang="en" sz="3000"/>
            </a:br>
            <a:r>
              <a:rPr lang="en" sz="3000"/>
              <a:t>caiu para </a:t>
            </a:r>
            <a:r>
              <a:rPr b="1" lang="en" sz="3000"/>
              <a:t>9req</a:t>
            </a:r>
            <a:r>
              <a:rPr b="1" lang="en" sz="3000"/>
              <a:t>/s</a:t>
            </a:r>
            <a:endParaRPr b="1" sz="3000"/>
          </a:p>
        </p:txBody>
      </p:sp>
      <p:pic>
        <p:nvPicPr>
          <p:cNvPr id="228" name="Google Shape;22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0674" y="1919074"/>
            <a:ext cx="2553325" cy="255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Profiling</a:t>
            </a:r>
            <a:endParaRPr/>
          </a:p>
        </p:txBody>
      </p:sp>
      <p:sp>
        <p:nvSpPr>
          <p:cNvPr id="234" name="Google Shape;234;p31"/>
          <p:cNvSpPr txBox="1"/>
          <p:nvPr>
            <p:ph idx="1" type="body"/>
          </p:nvPr>
        </p:nvSpPr>
        <p:spPr>
          <a:xfrm>
            <a:off x="471900" y="4328780"/>
            <a:ext cx="8222100" cy="70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https://github.com/rkern/line_profiler</a:t>
            </a:r>
            <a:endParaRPr/>
          </a:p>
        </p:txBody>
      </p:sp>
      <p:pic>
        <p:nvPicPr>
          <p:cNvPr id="235" name="Google Shape;23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925" y="1940675"/>
            <a:ext cx="7257724" cy="240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Async ao resgate</a:t>
            </a:r>
            <a:endParaRPr/>
          </a:p>
        </p:txBody>
      </p:sp>
      <p:sp>
        <p:nvSpPr>
          <p:cNvPr id="241" name="Google Shape;241;p3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from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aioexternal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import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external_call</a:t>
            </a:r>
            <a:endParaRPr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MainHandler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tornado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web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en">
                <a:solidFill>
                  <a:srgbClr val="267F99"/>
                </a:solidFill>
                <a:latin typeface="Roboto Mono"/>
                <a:ea typeface="Roboto Mono"/>
                <a:cs typeface="Roboto Mono"/>
                <a:sym typeface="Roboto Mono"/>
              </a:rPr>
              <a:t>RequestHandler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</a:t>
            </a:r>
            <a:r>
              <a:rPr b="1"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async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795E26"/>
                </a:solidFill>
                <a:latin typeface="Roboto Mono"/>
                <a:ea typeface="Roboto Mono"/>
                <a:cs typeface="Roboto Mono"/>
                <a:sym typeface="Roboto Mono"/>
              </a:rPr>
              <a:t>get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001080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html = render()  </a:t>
            </a:r>
            <a:r>
              <a:rPr lang="en">
                <a:solidFill>
                  <a:srgbClr val="008000"/>
                </a:solidFill>
                <a:latin typeface="Roboto Mono"/>
                <a:ea typeface="Roboto Mono"/>
                <a:cs typeface="Roboto Mono"/>
                <a:sym typeface="Roboto Mono"/>
              </a:rPr>
              <a:t># 20ms</a:t>
            </a:r>
            <a:endParaRPr>
              <a:solidFill>
                <a:srgbClr val="008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</a:t>
            </a:r>
            <a:r>
              <a:rPr b="1" lang="en">
                <a:solidFill>
                  <a:srgbClr val="AF00DB"/>
                </a:solidFill>
                <a:latin typeface="Roboto Mono"/>
                <a:ea typeface="Roboto Mono"/>
                <a:cs typeface="Roboto Mono"/>
                <a:sym typeface="Roboto Mono"/>
              </a:rPr>
              <a:t>await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external_call()  </a:t>
            </a:r>
            <a:r>
              <a:rPr lang="en">
                <a:solidFill>
                  <a:srgbClr val="008000"/>
                </a:solidFill>
                <a:latin typeface="Roboto Mono"/>
                <a:ea typeface="Roboto Mono"/>
                <a:cs typeface="Roboto Mono"/>
                <a:sym typeface="Roboto Mono"/>
              </a:rPr>
              <a:t># 100ms async</a:t>
            </a:r>
            <a:endParaRPr>
              <a:solidFill>
                <a:srgbClr val="008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   </a:t>
            </a: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self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.write(html)</a:t>
            </a:r>
            <a:endParaRPr>
              <a:solidFill>
                <a:srgbClr val="AF00DB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2" name="Google Shape;242;p32"/>
          <p:cNvSpPr/>
          <p:nvPr/>
        </p:nvSpPr>
        <p:spPr>
          <a:xfrm>
            <a:off x="7288225" y="3226550"/>
            <a:ext cx="1110300" cy="3606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300 req/s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tornado :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https://github.com/tornadoweb/tornado/wiki/Links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toredis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tornado-memcache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Motor</a:t>
            </a:r>
            <a:endParaRPr sz="1800"/>
          </a:p>
        </p:txBody>
      </p:sp>
      <p:sp>
        <p:nvSpPr>
          <p:cNvPr id="248" name="Google Shape;248;p3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Atenção às dependências</a:t>
            </a:r>
            <a:endParaRPr/>
          </a:p>
        </p:txBody>
      </p:sp>
      <p:sp>
        <p:nvSpPr>
          <p:cNvPr id="249" name="Google Shape;249;p33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a</a:t>
            </a:r>
            <a:r>
              <a:rPr b="1" lang="en" sz="1800"/>
              <a:t>syncio: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https://github.com/aio-libs/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aiohttp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</a:t>
            </a:r>
            <a:r>
              <a:rPr lang="en" sz="1800"/>
              <a:t>ioredis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</a:t>
            </a:r>
            <a:r>
              <a:rPr lang="en" sz="1800"/>
              <a:t>iomysql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</a:t>
            </a:r>
            <a:r>
              <a:rPr lang="en" sz="1800"/>
              <a:t>iopg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 txBox="1"/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Escalamos</a:t>
            </a:r>
            <a:r>
              <a:rPr lang="en"/>
              <a:t> nosso código, </a:t>
            </a:r>
            <a:br>
              <a:rPr lang="en"/>
            </a:br>
            <a:r>
              <a:rPr lang="en"/>
              <a:t>e agora?</a:t>
            </a:r>
            <a:endParaRPr/>
          </a:p>
        </p:txBody>
      </p:sp>
      <p:sp>
        <p:nvSpPr>
          <p:cNvPr id="255" name="Google Shape;255;p34"/>
          <p:cNvSpPr txBox="1"/>
          <p:nvPr>
            <p:ph idx="1" type="body"/>
          </p:nvPr>
        </p:nvSpPr>
        <p:spPr>
          <a:xfrm>
            <a:off x="1128750" y="2225463"/>
            <a:ext cx="6886500" cy="21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Escalabilidade horizontal pode sair caro...</a:t>
            </a:r>
            <a:endParaRPr sz="24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Hora de pensar em arquitetura e algoritmos!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Cache passivo</a:t>
            </a:r>
            <a:endParaRPr/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8288" y="2332919"/>
            <a:ext cx="18573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3672" y="2392825"/>
            <a:ext cx="1762587" cy="176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900" y="2716975"/>
            <a:ext cx="1080302" cy="108030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5"/>
          <p:cNvSpPr txBox="1"/>
          <p:nvPr/>
        </p:nvSpPr>
        <p:spPr>
          <a:xfrm>
            <a:off x="2590725" y="2315525"/>
            <a:ext cx="9966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5"/>
          <p:cNvSpPr txBox="1"/>
          <p:nvPr/>
        </p:nvSpPr>
        <p:spPr>
          <a:xfrm>
            <a:off x="2548875" y="3924713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1k req/s</a:t>
            </a:r>
            <a:endParaRPr sz="1800"/>
          </a:p>
        </p:txBody>
      </p:sp>
      <p:sp>
        <p:nvSpPr>
          <p:cNvPr id="266" name="Google Shape;266;p35"/>
          <p:cNvSpPr txBox="1"/>
          <p:nvPr/>
        </p:nvSpPr>
        <p:spPr>
          <a:xfrm>
            <a:off x="322350" y="3924725"/>
            <a:ext cx="13794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1k</a:t>
            </a:r>
            <a:r>
              <a:rPr lang="en" sz="1800"/>
              <a:t> views/s</a:t>
            </a:r>
            <a:endParaRPr sz="1800"/>
          </a:p>
        </p:txBody>
      </p:sp>
      <p:cxnSp>
        <p:nvCxnSpPr>
          <p:cNvPr id="267" name="Google Shape;267;p35"/>
          <p:cNvCxnSpPr/>
          <p:nvPr/>
        </p:nvCxnSpPr>
        <p:spPr>
          <a:xfrm flipH="1" rot="10800000">
            <a:off x="1552202" y="3256826"/>
            <a:ext cx="6858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8" name="Google Shape;268;p35"/>
          <p:cNvCxnSpPr/>
          <p:nvPr/>
        </p:nvCxnSpPr>
        <p:spPr>
          <a:xfrm>
            <a:off x="3840487" y="3273822"/>
            <a:ext cx="7488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9" name="Google Shape;269;p35"/>
          <p:cNvSpPr txBox="1"/>
          <p:nvPr/>
        </p:nvSpPr>
        <p:spPr>
          <a:xfrm>
            <a:off x="4664822" y="3924717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r>
              <a:rPr lang="en" sz="1800"/>
              <a:t> req/s</a:t>
            </a:r>
            <a:endParaRPr sz="1800"/>
          </a:p>
        </p:txBody>
      </p:sp>
      <p:sp>
        <p:nvSpPr>
          <p:cNvPr id="270" name="Google Shape;270;p35"/>
          <p:cNvSpPr txBox="1"/>
          <p:nvPr/>
        </p:nvSpPr>
        <p:spPr>
          <a:xfrm>
            <a:off x="1848530" y="2251575"/>
            <a:ext cx="24810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Cache passivo: 1s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Cache passivo</a:t>
            </a:r>
            <a:endParaRPr/>
          </a:p>
        </p:txBody>
      </p:sp>
      <p:sp>
        <p:nvSpPr>
          <p:cNvPr id="276" name="Google Shape;276;p3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F00DB"/>
                </a:solidFill>
                <a:latin typeface="Courier New"/>
                <a:ea typeface="Courier New"/>
                <a:cs typeface="Courier New"/>
                <a:sym typeface="Courier New"/>
              </a:rPr>
              <a:t>from</a:t>
            </a:r>
            <a:r>
              <a:rPr b="1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cache </a:t>
            </a:r>
            <a:r>
              <a:rPr b="1" lang="en">
                <a:solidFill>
                  <a:srgbClr val="AF00DB"/>
                </a:solidFill>
                <a:latin typeface="Courier New"/>
                <a:ea typeface="Courier New"/>
                <a:cs typeface="Courier New"/>
                <a:sym typeface="Courier New"/>
              </a:rPr>
              <a:t>import</a:t>
            </a:r>
            <a:r>
              <a:rPr b="1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get_content</a:t>
            </a:r>
            <a:endParaRPr b="1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>
                <a:solidFill>
                  <a:srgbClr val="267F99"/>
                </a:solidFill>
                <a:latin typeface="Courier New"/>
                <a:ea typeface="Courier New"/>
                <a:cs typeface="Courier New"/>
                <a:sym typeface="Courier New"/>
              </a:rPr>
              <a:t>MainHandler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>
                <a:solidFill>
                  <a:srgbClr val="267F99"/>
                </a:solidFill>
                <a:latin typeface="Courier New"/>
                <a:ea typeface="Courier New"/>
                <a:cs typeface="Courier New"/>
                <a:sym typeface="Courier New"/>
              </a:rPr>
              <a:t>tornado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>
                <a:solidFill>
                  <a:srgbClr val="267F99"/>
                </a:solidFill>
                <a:latin typeface="Courier New"/>
                <a:ea typeface="Courier New"/>
                <a:cs typeface="Courier New"/>
                <a:sym typeface="Courier New"/>
              </a:rPr>
              <a:t>web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>
                <a:solidFill>
                  <a:srgbClr val="267F99"/>
                </a:solidFill>
                <a:latin typeface="Courier New"/>
                <a:ea typeface="Courier New"/>
                <a:cs typeface="Courier New"/>
                <a:sym typeface="Courier New"/>
              </a:rPr>
              <a:t>RequestHandler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):</a:t>
            </a:r>
            <a:endParaRPr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async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def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>
                <a:solidFill>
                  <a:srgbClr val="795E26"/>
                </a:solidFill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>
                <a:solidFill>
                  <a:srgbClr val="001080"/>
                </a:solidFill>
                <a:latin typeface="Courier New"/>
                <a:ea typeface="Courier New"/>
                <a:cs typeface="Courier New"/>
                <a:sym typeface="Courier New"/>
              </a:rPr>
              <a:t>self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):</a:t>
            </a:r>
            <a:endParaRPr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EA9999"/>
                </a:highlight>
                <a:latin typeface="Courier New"/>
                <a:ea typeface="Courier New"/>
                <a:cs typeface="Courier New"/>
                <a:sym typeface="Courier New"/>
              </a:rPr>
              <a:t>       html = render()  </a:t>
            </a:r>
            <a:r>
              <a:rPr lang="en">
                <a:solidFill>
                  <a:srgbClr val="008000"/>
                </a:solidFill>
                <a:highlight>
                  <a:srgbClr val="EA9999"/>
                </a:highlight>
                <a:latin typeface="Courier New"/>
                <a:ea typeface="Courier New"/>
                <a:cs typeface="Courier New"/>
                <a:sym typeface="Courier New"/>
              </a:rPr>
              <a:t># 20ms</a:t>
            </a:r>
            <a:endParaRPr>
              <a:solidFill>
                <a:srgbClr val="008000"/>
              </a:solidFill>
              <a:highlight>
                <a:srgbClr val="EA999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EA9999"/>
                </a:highlight>
                <a:latin typeface="Courier New"/>
                <a:ea typeface="Courier New"/>
                <a:cs typeface="Courier New"/>
                <a:sym typeface="Courier New"/>
              </a:rPr>
              <a:t>       </a:t>
            </a:r>
            <a:r>
              <a:rPr b="1" lang="en">
                <a:solidFill>
                  <a:srgbClr val="AF00DB"/>
                </a:solidFill>
                <a:highlight>
                  <a:srgbClr val="EA9999"/>
                </a:highlight>
                <a:latin typeface="Courier New"/>
                <a:ea typeface="Courier New"/>
                <a:cs typeface="Courier New"/>
                <a:sym typeface="Courier New"/>
              </a:rPr>
              <a:t>await</a:t>
            </a:r>
            <a:r>
              <a:rPr lang="en">
                <a:solidFill>
                  <a:srgbClr val="000000"/>
                </a:solidFill>
                <a:highlight>
                  <a:srgbClr val="EA9999"/>
                </a:highlight>
                <a:latin typeface="Courier New"/>
                <a:ea typeface="Courier New"/>
                <a:cs typeface="Courier New"/>
                <a:sym typeface="Courier New"/>
              </a:rPr>
              <a:t> external_call()  </a:t>
            </a:r>
            <a:r>
              <a:rPr lang="en">
                <a:solidFill>
                  <a:srgbClr val="008000"/>
                </a:solidFill>
                <a:highlight>
                  <a:srgbClr val="EA9999"/>
                </a:highlight>
                <a:latin typeface="Courier New"/>
                <a:ea typeface="Courier New"/>
                <a:cs typeface="Courier New"/>
                <a:sym typeface="Courier New"/>
              </a:rPr>
              <a:t># 100ms but async</a:t>
            </a:r>
            <a:endParaRPr>
              <a:solidFill>
                <a:srgbClr val="008000"/>
              </a:solidFill>
              <a:highlight>
                <a:srgbClr val="EA999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   </a:t>
            </a:r>
            <a:r>
              <a:rPr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self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.write(</a:t>
            </a:r>
            <a:r>
              <a:rPr b="1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get_content()</a:t>
            </a:r>
            <a:r>
              <a:rPr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AF00DB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Cache passivo por url</a:t>
            </a:r>
            <a:endParaRPr/>
          </a:p>
        </p:txBody>
      </p:sp>
      <p:pic>
        <p:nvPicPr>
          <p:cNvPr id="282" name="Google Shape;2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8288" y="2332919"/>
            <a:ext cx="18573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3672" y="2392825"/>
            <a:ext cx="1762587" cy="176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900" y="2716975"/>
            <a:ext cx="1080302" cy="1080302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7"/>
          <p:cNvSpPr txBox="1"/>
          <p:nvPr/>
        </p:nvSpPr>
        <p:spPr>
          <a:xfrm>
            <a:off x="2590725" y="2315525"/>
            <a:ext cx="9966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7"/>
          <p:cNvSpPr txBox="1"/>
          <p:nvPr/>
        </p:nvSpPr>
        <p:spPr>
          <a:xfrm>
            <a:off x="2470125" y="3924725"/>
            <a:ext cx="12378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</a:t>
            </a:r>
            <a:r>
              <a:rPr lang="en" sz="1800"/>
              <a:t>k req/s</a:t>
            </a:r>
            <a:endParaRPr sz="1800"/>
          </a:p>
        </p:txBody>
      </p:sp>
      <p:sp>
        <p:nvSpPr>
          <p:cNvPr id="287" name="Google Shape;287;p37"/>
          <p:cNvSpPr txBox="1"/>
          <p:nvPr/>
        </p:nvSpPr>
        <p:spPr>
          <a:xfrm>
            <a:off x="278700" y="3924725"/>
            <a:ext cx="14667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20k</a:t>
            </a:r>
            <a:r>
              <a:rPr lang="en" sz="1800"/>
              <a:t> views/s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1k urls</a:t>
            </a:r>
            <a:endParaRPr sz="1800"/>
          </a:p>
        </p:txBody>
      </p:sp>
      <p:cxnSp>
        <p:nvCxnSpPr>
          <p:cNvPr id="288" name="Google Shape;288;p37"/>
          <p:cNvCxnSpPr/>
          <p:nvPr/>
        </p:nvCxnSpPr>
        <p:spPr>
          <a:xfrm flipH="1" rot="10800000">
            <a:off x="1552202" y="3256826"/>
            <a:ext cx="6858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9" name="Google Shape;289;p37"/>
          <p:cNvCxnSpPr/>
          <p:nvPr/>
        </p:nvCxnSpPr>
        <p:spPr>
          <a:xfrm>
            <a:off x="3840487" y="3273822"/>
            <a:ext cx="7488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0" name="Google Shape;290;p37"/>
          <p:cNvSpPr txBox="1"/>
          <p:nvPr/>
        </p:nvSpPr>
        <p:spPr>
          <a:xfrm>
            <a:off x="4664809" y="3924717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1k</a:t>
            </a:r>
            <a:r>
              <a:rPr lang="en" sz="1800"/>
              <a:t> req/s</a:t>
            </a:r>
            <a:endParaRPr sz="1800"/>
          </a:p>
        </p:txBody>
      </p:sp>
      <p:sp>
        <p:nvSpPr>
          <p:cNvPr id="291" name="Google Shape;291;p37"/>
          <p:cNvSpPr txBox="1"/>
          <p:nvPr/>
        </p:nvSpPr>
        <p:spPr>
          <a:xfrm>
            <a:off x="1900887" y="2251575"/>
            <a:ext cx="23763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Cache passivo: 1s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Adicionando um banco de dados</a:t>
            </a:r>
            <a:endParaRPr/>
          </a:p>
        </p:txBody>
      </p:sp>
      <p:pic>
        <p:nvPicPr>
          <p:cNvPr id="297" name="Google Shape;2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897" y="2233275"/>
            <a:ext cx="1762587" cy="176258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 txBox="1"/>
          <p:nvPr/>
        </p:nvSpPr>
        <p:spPr>
          <a:xfrm>
            <a:off x="813047" y="3765167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1k req/s</a:t>
            </a:r>
            <a:endParaRPr sz="1800"/>
          </a:p>
        </p:txBody>
      </p:sp>
      <p:pic>
        <p:nvPicPr>
          <p:cNvPr id="299" name="Google Shape;29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3651" y="2699155"/>
            <a:ext cx="3058399" cy="83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/>
          <p:cNvSpPr txBox="1"/>
          <p:nvPr/>
        </p:nvSpPr>
        <p:spPr>
          <a:xfrm>
            <a:off x="3745150" y="3765175"/>
            <a:ext cx="19554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10</a:t>
            </a:r>
            <a:r>
              <a:rPr lang="en" sz="1800">
                <a:solidFill>
                  <a:srgbClr val="FF0000"/>
                </a:solidFill>
              </a:rPr>
              <a:t>k queries/s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Mais cache em memória</a:t>
            </a:r>
            <a:endParaRPr/>
          </a:p>
        </p:txBody>
      </p:sp>
      <p:pic>
        <p:nvPicPr>
          <p:cNvPr id="306" name="Google Shape;3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897" y="2233275"/>
            <a:ext cx="1762587" cy="176258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9"/>
          <p:cNvSpPr txBox="1"/>
          <p:nvPr/>
        </p:nvSpPr>
        <p:spPr>
          <a:xfrm>
            <a:off x="813047" y="3765167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1k req/s</a:t>
            </a:r>
            <a:endParaRPr sz="1800"/>
          </a:p>
        </p:txBody>
      </p:sp>
      <p:pic>
        <p:nvPicPr>
          <p:cNvPr id="308" name="Google Shape;30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3651" y="3437755"/>
            <a:ext cx="3058399" cy="83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9"/>
          <p:cNvSpPr txBox="1"/>
          <p:nvPr/>
        </p:nvSpPr>
        <p:spPr>
          <a:xfrm>
            <a:off x="3745150" y="4503775"/>
            <a:ext cx="19554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500</a:t>
            </a:r>
            <a:r>
              <a:rPr lang="en" sz="1800"/>
              <a:t> queries/s</a:t>
            </a:r>
            <a:endParaRPr sz="1800"/>
          </a:p>
        </p:txBody>
      </p:sp>
      <p:pic>
        <p:nvPicPr>
          <p:cNvPr id="310" name="Google Shape;31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3649" y="1969095"/>
            <a:ext cx="2486202" cy="83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 txBox="1"/>
          <p:nvPr/>
        </p:nvSpPr>
        <p:spPr>
          <a:xfrm>
            <a:off x="3745150" y="2799900"/>
            <a:ext cx="19554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9.5</a:t>
            </a:r>
            <a:r>
              <a:rPr lang="en" sz="1800"/>
              <a:t>k req/s</a:t>
            </a:r>
            <a:endParaRPr sz="1800"/>
          </a:p>
        </p:txBody>
      </p:sp>
      <p:cxnSp>
        <p:nvCxnSpPr>
          <p:cNvPr id="312" name="Google Shape;312;p39"/>
          <p:cNvCxnSpPr>
            <a:stCxn id="306" idx="3"/>
            <a:endCxn id="308" idx="1"/>
          </p:cNvCxnSpPr>
          <p:nvPr/>
        </p:nvCxnSpPr>
        <p:spPr>
          <a:xfrm>
            <a:off x="2234484" y="3114568"/>
            <a:ext cx="959100" cy="738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" name="Google Shape;313;p39"/>
          <p:cNvCxnSpPr>
            <a:stCxn id="306" idx="3"/>
            <a:endCxn id="310" idx="1"/>
          </p:cNvCxnSpPr>
          <p:nvPr/>
        </p:nvCxnSpPr>
        <p:spPr>
          <a:xfrm flipH="1" rot="10800000">
            <a:off x="2234484" y="2384368"/>
            <a:ext cx="959100" cy="73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Expiração ativa</a:t>
            </a:r>
            <a:endParaRPr/>
          </a:p>
        </p:txBody>
      </p:sp>
      <p:pic>
        <p:nvPicPr>
          <p:cNvPr id="319" name="Google Shape;31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897" y="2233275"/>
            <a:ext cx="1762587" cy="1762587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0"/>
          <p:cNvSpPr txBox="1"/>
          <p:nvPr/>
        </p:nvSpPr>
        <p:spPr>
          <a:xfrm>
            <a:off x="813047" y="3765167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1k req/s</a:t>
            </a:r>
            <a:endParaRPr sz="1800"/>
          </a:p>
        </p:txBody>
      </p:sp>
      <p:pic>
        <p:nvPicPr>
          <p:cNvPr id="321" name="Google Shape;32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3651" y="3437755"/>
            <a:ext cx="3058399" cy="83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0"/>
          <p:cNvSpPr txBox="1"/>
          <p:nvPr/>
        </p:nvSpPr>
        <p:spPr>
          <a:xfrm>
            <a:off x="3745150" y="4503775"/>
            <a:ext cx="19554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500</a:t>
            </a:r>
            <a:r>
              <a:rPr lang="en" sz="1800"/>
              <a:t> queries/s</a:t>
            </a:r>
            <a:endParaRPr sz="1800"/>
          </a:p>
        </p:txBody>
      </p:sp>
      <p:pic>
        <p:nvPicPr>
          <p:cNvPr id="323" name="Google Shape;32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3649" y="1969095"/>
            <a:ext cx="2486202" cy="83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0"/>
          <p:cNvSpPr txBox="1"/>
          <p:nvPr/>
        </p:nvSpPr>
        <p:spPr>
          <a:xfrm>
            <a:off x="3745150" y="2799900"/>
            <a:ext cx="19554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9.5</a:t>
            </a:r>
            <a:r>
              <a:rPr lang="en" sz="1800"/>
              <a:t>k req/s</a:t>
            </a:r>
            <a:endParaRPr sz="1800"/>
          </a:p>
        </p:txBody>
      </p:sp>
      <p:cxnSp>
        <p:nvCxnSpPr>
          <p:cNvPr id="325" name="Google Shape;325;p40"/>
          <p:cNvCxnSpPr>
            <a:stCxn id="319" idx="3"/>
            <a:endCxn id="321" idx="1"/>
          </p:cNvCxnSpPr>
          <p:nvPr/>
        </p:nvCxnSpPr>
        <p:spPr>
          <a:xfrm>
            <a:off x="2234484" y="3114568"/>
            <a:ext cx="959100" cy="738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6" name="Google Shape;326;p40"/>
          <p:cNvCxnSpPr>
            <a:stCxn id="319" idx="3"/>
            <a:endCxn id="323" idx="1"/>
          </p:cNvCxnSpPr>
          <p:nvPr/>
        </p:nvCxnSpPr>
        <p:spPr>
          <a:xfrm flipH="1" rot="10800000">
            <a:off x="2234484" y="2384368"/>
            <a:ext cx="959100" cy="73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27" name="Google Shape;32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1434" y="2233275"/>
            <a:ext cx="1762587" cy="1762587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0"/>
          <p:cNvSpPr txBox="1"/>
          <p:nvPr/>
        </p:nvSpPr>
        <p:spPr>
          <a:xfrm>
            <a:off x="6788075" y="3765175"/>
            <a:ext cx="2049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documento salvo</a:t>
            </a:r>
            <a:endParaRPr sz="1800"/>
          </a:p>
        </p:txBody>
      </p:sp>
      <p:cxnSp>
        <p:nvCxnSpPr>
          <p:cNvPr id="329" name="Google Shape;329;p40"/>
          <p:cNvCxnSpPr>
            <a:stCxn id="327" idx="1"/>
            <a:endCxn id="323" idx="3"/>
          </p:cNvCxnSpPr>
          <p:nvPr/>
        </p:nvCxnSpPr>
        <p:spPr>
          <a:xfrm rot="10800000">
            <a:off x="5679834" y="2384368"/>
            <a:ext cx="1251600" cy="73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0" name="Google Shape;330;p40"/>
          <p:cNvSpPr txBox="1"/>
          <p:nvPr/>
        </p:nvSpPr>
        <p:spPr>
          <a:xfrm>
            <a:off x="6200050" y="2400900"/>
            <a:ext cx="11754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purge</a:t>
            </a:r>
            <a:endParaRPr sz="1800"/>
          </a:p>
        </p:txBody>
      </p:sp>
      <p:cxnSp>
        <p:nvCxnSpPr>
          <p:cNvPr id="331" name="Google Shape;331;p40"/>
          <p:cNvCxnSpPr>
            <a:stCxn id="327" idx="1"/>
            <a:endCxn id="321" idx="3"/>
          </p:cNvCxnSpPr>
          <p:nvPr/>
        </p:nvCxnSpPr>
        <p:spPr>
          <a:xfrm flipH="1">
            <a:off x="6251934" y="3114568"/>
            <a:ext cx="679500" cy="738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2" name="Google Shape;332;p40"/>
          <p:cNvSpPr txBox="1"/>
          <p:nvPr/>
        </p:nvSpPr>
        <p:spPr>
          <a:xfrm>
            <a:off x="5945275" y="4106875"/>
            <a:ext cx="11250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save()</a:t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 se a aplicação tem muita escrita? </a:t>
            </a:r>
            <a:endParaRPr/>
          </a:p>
        </p:txBody>
      </p:sp>
      <p:pic>
        <p:nvPicPr>
          <p:cNvPr id="338" name="Google Shape;33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084" y="2375675"/>
            <a:ext cx="1762587" cy="176258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1"/>
          <p:cNvSpPr txBox="1"/>
          <p:nvPr/>
        </p:nvSpPr>
        <p:spPr>
          <a:xfrm>
            <a:off x="784425" y="2275863"/>
            <a:ext cx="9966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1"/>
          <p:cNvSpPr txBox="1"/>
          <p:nvPr/>
        </p:nvSpPr>
        <p:spPr>
          <a:xfrm>
            <a:off x="1144025" y="3924725"/>
            <a:ext cx="14667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20k docs/s</a:t>
            </a:r>
            <a:endParaRPr sz="1800"/>
          </a:p>
        </p:txBody>
      </p:sp>
      <p:cxnSp>
        <p:nvCxnSpPr>
          <p:cNvPr id="341" name="Google Shape;341;p41"/>
          <p:cNvCxnSpPr>
            <a:endCxn id="342" idx="1"/>
          </p:cNvCxnSpPr>
          <p:nvPr/>
        </p:nvCxnSpPr>
        <p:spPr>
          <a:xfrm flipH="1" rot="10800000">
            <a:off x="2610788" y="3256951"/>
            <a:ext cx="1380600" cy="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3" name="Google Shape;343;p41"/>
          <p:cNvSpPr txBox="1"/>
          <p:nvPr/>
        </p:nvSpPr>
        <p:spPr>
          <a:xfrm>
            <a:off x="3115509" y="3924725"/>
            <a:ext cx="2913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 bulks/s</a:t>
            </a:r>
            <a:endParaRPr sz="1800"/>
          </a:p>
        </p:txBody>
      </p:sp>
      <p:sp>
        <p:nvSpPr>
          <p:cNvPr id="344" name="Google Shape;344;p41"/>
          <p:cNvSpPr/>
          <p:nvPr/>
        </p:nvSpPr>
        <p:spPr>
          <a:xfrm>
            <a:off x="471900" y="2207338"/>
            <a:ext cx="312600" cy="341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345" name="Google Shape;345;p41"/>
          <p:cNvSpPr/>
          <p:nvPr/>
        </p:nvSpPr>
        <p:spPr>
          <a:xfrm>
            <a:off x="784500" y="2207338"/>
            <a:ext cx="312600" cy="341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346" name="Google Shape;346;p41"/>
          <p:cNvSpPr/>
          <p:nvPr/>
        </p:nvSpPr>
        <p:spPr>
          <a:xfrm>
            <a:off x="1097100" y="2207338"/>
            <a:ext cx="312600" cy="341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...</a:t>
            </a:r>
            <a:endParaRPr sz="1200"/>
          </a:p>
        </p:txBody>
      </p:sp>
      <p:sp>
        <p:nvSpPr>
          <p:cNvPr id="347" name="Google Shape;347;p41"/>
          <p:cNvSpPr/>
          <p:nvPr/>
        </p:nvSpPr>
        <p:spPr>
          <a:xfrm>
            <a:off x="1409700" y="2207338"/>
            <a:ext cx="312600" cy="341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1"/>
          <p:cNvSpPr/>
          <p:nvPr/>
        </p:nvSpPr>
        <p:spPr>
          <a:xfrm>
            <a:off x="1721063" y="2207338"/>
            <a:ext cx="312600" cy="341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1"/>
          <p:cNvSpPr/>
          <p:nvPr/>
        </p:nvSpPr>
        <p:spPr>
          <a:xfrm>
            <a:off x="2660098" y="2208173"/>
            <a:ext cx="347700" cy="341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1k</a:t>
            </a:r>
            <a:endParaRPr/>
          </a:p>
        </p:txBody>
      </p:sp>
      <p:sp>
        <p:nvSpPr>
          <p:cNvPr id="350" name="Google Shape;350;p41"/>
          <p:cNvSpPr/>
          <p:nvPr/>
        </p:nvSpPr>
        <p:spPr>
          <a:xfrm>
            <a:off x="2034900" y="2214222"/>
            <a:ext cx="312600" cy="341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1"/>
          <p:cNvSpPr/>
          <p:nvPr/>
        </p:nvSpPr>
        <p:spPr>
          <a:xfrm>
            <a:off x="2346263" y="2214222"/>
            <a:ext cx="312600" cy="341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41"/>
          <p:cNvSpPr txBox="1"/>
          <p:nvPr/>
        </p:nvSpPr>
        <p:spPr>
          <a:xfrm>
            <a:off x="776975" y="1811000"/>
            <a:ext cx="22008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Buffer em memória</a:t>
            </a:r>
            <a:endParaRPr/>
          </a:p>
        </p:txBody>
      </p:sp>
      <p:pic>
        <p:nvPicPr>
          <p:cNvPr id="342" name="Google Shape;3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1388" y="2676351"/>
            <a:ext cx="1161224" cy="11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Uma página é mais que HTML</a:t>
            </a:r>
            <a:endParaRPr/>
          </a:p>
        </p:txBody>
      </p:sp>
      <p:pic>
        <p:nvPicPr>
          <p:cNvPr id="358" name="Google Shape;3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8288" y="2332919"/>
            <a:ext cx="18573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2075" y="3828080"/>
            <a:ext cx="1660800" cy="38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0776" y="4014652"/>
            <a:ext cx="603698" cy="60369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2"/>
          <p:cNvSpPr txBox="1"/>
          <p:nvPr/>
        </p:nvSpPr>
        <p:spPr>
          <a:xfrm>
            <a:off x="6748425" y="3573813"/>
            <a:ext cx="1660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Arquivos estáticos</a:t>
            </a:r>
            <a:endParaRPr/>
          </a:p>
        </p:txBody>
      </p:sp>
      <p:pic>
        <p:nvPicPr>
          <p:cNvPr id="362" name="Google Shape;36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9867" y="1652491"/>
            <a:ext cx="1762587" cy="176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1900" y="2716975"/>
            <a:ext cx="1080302" cy="1080302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2"/>
          <p:cNvSpPr txBox="1"/>
          <p:nvPr/>
        </p:nvSpPr>
        <p:spPr>
          <a:xfrm>
            <a:off x="2590725" y="2315525"/>
            <a:ext cx="9966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2"/>
          <p:cNvSpPr txBox="1"/>
          <p:nvPr/>
        </p:nvSpPr>
        <p:spPr>
          <a:xfrm>
            <a:off x="2548875" y="3924713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1M</a:t>
            </a:r>
            <a:r>
              <a:rPr lang="en"/>
              <a:t> req/s</a:t>
            </a:r>
            <a:endParaRPr/>
          </a:p>
        </p:txBody>
      </p:sp>
      <p:sp>
        <p:nvSpPr>
          <p:cNvPr id="366" name="Google Shape;366;p42"/>
          <p:cNvSpPr txBox="1"/>
          <p:nvPr/>
        </p:nvSpPr>
        <p:spPr>
          <a:xfrm>
            <a:off x="450900" y="3924725"/>
            <a:ext cx="1122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10k</a:t>
            </a:r>
            <a:r>
              <a:rPr lang="en"/>
              <a:t> views/s</a:t>
            </a:r>
            <a:endParaRPr/>
          </a:p>
        </p:txBody>
      </p:sp>
      <p:sp>
        <p:nvSpPr>
          <p:cNvPr id="367" name="Google Shape;367;p42"/>
          <p:cNvSpPr txBox="1"/>
          <p:nvPr/>
        </p:nvSpPr>
        <p:spPr>
          <a:xfrm>
            <a:off x="4732325" y="4266413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1k</a:t>
            </a:r>
            <a:r>
              <a:rPr lang="en"/>
              <a:t> req/s</a:t>
            </a:r>
            <a:endParaRPr/>
          </a:p>
        </p:txBody>
      </p:sp>
      <p:cxnSp>
        <p:nvCxnSpPr>
          <p:cNvPr id="368" name="Google Shape;368;p42"/>
          <p:cNvCxnSpPr/>
          <p:nvPr/>
        </p:nvCxnSpPr>
        <p:spPr>
          <a:xfrm flipH="1" rot="10800000">
            <a:off x="1552202" y="3256826"/>
            <a:ext cx="6858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9" name="Google Shape;369;p42"/>
          <p:cNvCxnSpPr/>
          <p:nvPr/>
        </p:nvCxnSpPr>
        <p:spPr>
          <a:xfrm flipH="1" rot="10800000">
            <a:off x="3788237" y="2495150"/>
            <a:ext cx="654000" cy="7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0" name="Google Shape;370;p42"/>
          <p:cNvCxnSpPr/>
          <p:nvPr/>
        </p:nvCxnSpPr>
        <p:spPr>
          <a:xfrm>
            <a:off x="3788237" y="3256850"/>
            <a:ext cx="654000" cy="76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1" name="Google Shape;371;p42"/>
          <p:cNvCxnSpPr>
            <a:stCxn id="359" idx="3"/>
          </p:cNvCxnSpPr>
          <p:nvPr/>
        </p:nvCxnSpPr>
        <p:spPr>
          <a:xfrm>
            <a:off x="6102875" y="4019096"/>
            <a:ext cx="796200" cy="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2" name="Google Shape;372;p42"/>
          <p:cNvSpPr txBox="1"/>
          <p:nvPr/>
        </p:nvSpPr>
        <p:spPr>
          <a:xfrm>
            <a:off x="4391005" y="2915017"/>
            <a:ext cx="1080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1k</a:t>
            </a:r>
            <a:r>
              <a:rPr lang="en"/>
              <a:t> req/s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Separação em [micro]serviços</a:t>
            </a:r>
            <a:endParaRPr/>
          </a:p>
        </p:txBody>
      </p:sp>
      <p:pic>
        <p:nvPicPr>
          <p:cNvPr id="378" name="Google Shape;37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50" y="2811832"/>
            <a:ext cx="1343025" cy="133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9851" y="1566275"/>
            <a:ext cx="1632675" cy="1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6375" y="1953388"/>
            <a:ext cx="1403463" cy="8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5325" y="3968822"/>
            <a:ext cx="521725" cy="71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69674" y="1970850"/>
            <a:ext cx="231457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76849" y="3968825"/>
            <a:ext cx="13430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9851" y="2537650"/>
            <a:ext cx="1632675" cy="1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2013" y="2537662"/>
            <a:ext cx="1632675" cy="1632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6" name="Google Shape;386;p43"/>
          <p:cNvCxnSpPr>
            <a:stCxn id="387" idx="3"/>
          </p:cNvCxnSpPr>
          <p:nvPr/>
        </p:nvCxnSpPr>
        <p:spPr>
          <a:xfrm flipH="1" rot="10800000">
            <a:off x="1267772" y="3331129"/>
            <a:ext cx="1302300" cy="17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8" name="Google Shape;388;p43"/>
          <p:cNvCxnSpPr>
            <a:stCxn id="387" idx="3"/>
          </p:cNvCxnSpPr>
          <p:nvPr/>
        </p:nvCxnSpPr>
        <p:spPr>
          <a:xfrm flipH="1" rot="10800000">
            <a:off x="1267772" y="2404429"/>
            <a:ext cx="1258200" cy="110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9" name="Google Shape;389;p43"/>
          <p:cNvCxnSpPr>
            <a:stCxn id="387" idx="3"/>
            <a:endCxn id="381" idx="1"/>
          </p:cNvCxnSpPr>
          <p:nvPr/>
        </p:nvCxnSpPr>
        <p:spPr>
          <a:xfrm>
            <a:off x="1267725" y="3506472"/>
            <a:ext cx="1437600" cy="81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0" name="Google Shape;390;p43"/>
          <p:cNvCxnSpPr>
            <a:endCxn id="383" idx="1"/>
          </p:cNvCxnSpPr>
          <p:nvPr/>
        </p:nvCxnSpPr>
        <p:spPr>
          <a:xfrm>
            <a:off x="3408549" y="3342275"/>
            <a:ext cx="768300" cy="106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1" name="Google Shape;391;p43"/>
          <p:cNvCxnSpPr>
            <a:endCxn id="380" idx="1"/>
          </p:cNvCxnSpPr>
          <p:nvPr/>
        </p:nvCxnSpPr>
        <p:spPr>
          <a:xfrm flipH="1" rot="10800000">
            <a:off x="3275975" y="2382612"/>
            <a:ext cx="860400" cy="194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2" name="Google Shape;392;p43"/>
          <p:cNvCxnSpPr/>
          <p:nvPr/>
        </p:nvCxnSpPr>
        <p:spPr>
          <a:xfrm>
            <a:off x="3419350" y="2382525"/>
            <a:ext cx="1003800" cy="94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3" name="Google Shape;393;p43"/>
          <p:cNvCxnSpPr>
            <a:endCxn id="380" idx="1"/>
          </p:cNvCxnSpPr>
          <p:nvPr/>
        </p:nvCxnSpPr>
        <p:spPr>
          <a:xfrm>
            <a:off x="3452375" y="2371512"/>
            <a:ext cx="684000" cy="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4" name="Google Shape;394;p43"/>
          <p:cNvCxnSpPr>
            <a:stCxn id="380" idx="3"/>
            <a:endCxn id="382" idx="1"/>
          </p:cNvCxnSpPr>
          <p:nvPr/>
        </p:nvCxnSpPr>
        <p:spPr>
          <a:xfrm flipH="1" rot="10800000">
            <a:off x="5539838" y="2299512"/>
            <a:ext cx="929700" cy="8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5" name="Google Shape;395;p43"/>
          <p:cNvCxnSpPr/>
          <p:nvPr/>
        </p:nvCxnSpPr>
        <p:spPr>
          <a:xfrm flipH="1" rot="10800000">
            <a:off x="5115000" y="2428775"/>
            <a:ext cx="22200" cy="61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Separação em [micro]serviços</a:t>
            </a:r>
            <a:endParaRPr/>
          </a:p>
        </p:txBody>
      </p:sp>
      <p:pic>
        <p:nvPicPr>
          <p:cNvPr id="401" name="Google Shape;4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9851" y="1566275"/>
            <a:ext cx="1632675" cy="1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375" y="1953388"/>
            <a:ext cx="1403463" cy="8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5325" y="3968822"/>
            <a:ext cx="521725" cy="71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69674" y="1970850"/>
            <a:ext cx="231457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76849" y="3968825"/>
            <a:ext cx="13430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9851" y="2537650"/>
            <a:ext cx="1632675" cy="1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013" y="2537662"/>
            <a:ext cx="1632675" cy="1632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8" name="Google Shape;408;p44"/>
          <p:cNvCxnSpPr>
            <a:stCxn id="409" idx="3"/>
          </p:cNvCxnSpPr>
          <p:nvPr/>
        </p:nvCxnSpPr>
        <p:spPr>
          <a:xfrm flipH="1" rot="10800000">
            <a:off x="1267772" y="3331129"/>
            <a:ext cx="1302300" cy="17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0" name="Google Shape;410;p44"/>
          <p:cNvCxnSpPr>
            <a:stCxn id="409" idx="3"/>
          </p:cNvCxnSpPr>
          <p:nvPr/>
        </p:nvCxnSpPr>
        <p:spPr>
          <a:xfrm flipH="1" rot="10800000">
            <a:off x="1267772" y="2404429"/>
            <a:ext cx="1258200" cy="110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1" name="Google Shape;411;p44"/>
          <p:cNvCxnSpPr>
            <a:stCxn id="409" idx="3"/>
            <a:endCxn id="403" idx="1"/>
          </p:cNvCxnSpPr>
          <p:nvPr/>
        </p:nvCxnSpPr>
        <p:spPr>
          <a:xfrm>
            <a:off x="1267725" y="3506472"/>
            <a:ext cx="1437600" cy="81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2" name="Google Shape;412;p44"/>
          <p:cNvCxnSpPr>
            <a:endCxn id="405" idx="1"/>
          </p:cNvCxnSpPr>
          <p:nvPr/>
        </p:nvCxnSpPr>
        <p:spPr>
          <a:xfrm>
            <a:off x="3408549" y="3342275"/>
            <a:ext cx="768300" cy="106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3" name="Google Shape;413;p44"/>
          <p:cNvCxnSpPr>
            <a:endCxn id="402" idx="1"/>
          </p:cNvCxnSpPr>
          <p:nvPr/>
        </p:nvCxnSpPr>
        <p:spPr>
          <a:xfrm flipH="1" rot="10800000">
            <a:off x="3275975" y="2382612"/>
            <a:ext cx="860400" cy="194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4" name="Google Shape;414;p44"/>
          <p:cNvCxnSpPr/>
          <p:nvPr/>
        </p:nvCxnSpPr>
        <p:spPr>
          <a:xfrm>
            <a:off x="3419350" y="2382525"/>
            <a:ext cx="1003800" cy="94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5" name="Google Shape;415;p44"/>
          <p:cNvCxnSpPr>
            <a:endCxn id="402" idx="1"/>
          </p:cNvCxnSpPr>
          <p:nvPr/>
        </p:nvCxnSpPr>
        <p:spPr>
          <a:xfrm>
            <a:off x="3452375" y="2371512"/>
            <a:ext cx="684000" cy="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6" name="Google Shape;416;p44"/>
          <p:cNvCxnSpPr>
            <a:stCxn id="402" idx="3"/>
            <a:endCxn id="404" idx="1"/>
          </p:cNvCxnSpPr>
          <p:nvPr/>
        </p:nvCxnSpPr>
        <p:spPr>
          <a:xfrm flipH="1" rot="10800000">
            <a:off x="5539838" y="2299512"/>
            <a:ext cx="929700" cy="8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7" name="Google Shape;417;p44"/>
          <p:cNvCxnSpPr/>
          <p:nvPr/>
        </p:nvCxnSpPr>
        <p:spPr>
          <a:xfrm flipH="1" rot="10800000">
            <a:off x="5115000" y="2428775"/>
            <a:ext cx="22200" cy="61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18" name="Google Shape;418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60804" y="2067099"/>
            <a:ext cx="521725" cy="46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7054" y="3092499"/>
            <a:ext cx="521725" cy="46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24679" y="4117899"/>
            <a:ext cx="521725" cy="46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75054" y="2866399"/>
            <a:ext cx="521725" cy="46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8779" y="2144687"/>
            <a:ext cx="521725" cy="46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4550" y="2811832"/>
            <a:ext cx="1343025" cy="1336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Monitoração</a:t>
            </a:r>
            <a:endParaRPr/>
          </a:p>
        </p:txBody>
      </p:sp>
      <p:sp>
        <p:nvSpPr>
          <p:cNvPr id="429" name="Google Shape;429;p4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Identificar os gargalos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Prevenir</a:t>
            </a:r>
            <a:r>
              <a:rPr lang="en"/>
              <a:t> problemas de escala</a:t>
            </a:r>
            <a:endParaRPr/>
          </a:p>
        </p:txBody>
      </p:sp>
      <p:pic>
        <p:nvPicPr>
          <p:cNvPr id="430" name="Google Shape;4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2566" y="2967500"/>
            <a:ext cx="3691434" cy="21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67500"/>
            <a:ext cx="4517799" cy="21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Resumão</a:t>
            </a:r>
            <a:endParaRPr/>
          </a:p>
        </p:txBody>
      </p:sp>
      <p:sp>
        <p:nvSpPr>
          <p:cNvPr id="437" name="Google Shape;437;p4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Não otimize prematuramente! </a:t>
            </a:r>
            <a:r>
              <a:rPr lang="en" sz="2400"/>
              <a:t>Você não precisa de Kubernetes ou Microsserviços até você precisar.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Identifique o gargalo e se o problema é limitado CPU/MEM ou IO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Pense em escalabilidade através de arquitetura e código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Obrigado!</a:t>
            </a:r>
            <a:endParaRPr/>
          </a:p>
        </p:txBody>
      </p:sp>
      <p:sp>
        <p:nvSpPr>
          <p:cNvPr id="443" name="Google Shape;443;p4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We're hiring! </a:t>
            </a:r>
            <a:r>
              <a:rPr b="1" lang="en" sz="2400"/>
              <a:t>talentos.globo.com</a:t>
            </a:r>
            <a:br>
              <a:rPr b="1" lang="en" sz="2400"/>
            </a:br>
            <a:r>
              <a:rPr b="1" lang="en" sz="2400"/>
              <a:t>opensource.globo.com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Guilherme Vierno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guilhermevierno@gmail.com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vierno.com.br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444" name="Google Shape;44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1438" y="3368400"/>
            <a:ext cx="1660725" cy="10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1625" y="2091075"/>
            <a:ext cx="2260374" cy="7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